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</p:sldIdLst>
  <p:sldSz cx="164592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2">
          <p15:clr>
            <a:srgbClr val="A4A3A4"/>
          </p15:clr>
        </p15:guide>
        <p15:guide id="2" pos="51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05C"/>
    <a:srgbClr val="58381C"/>
    <a:srgbClr val="DDD878"/>
    <a:srgbClr val="F1B600"/>
    <a:srgbClr val="8B6900"/>
    <a:srgbClr val="CD8D4A"/>
    <a:srgbClr val="E6EC9A"/>
    <a:srgbClr val="553824"/>
    <a:srgbClr val="F0E79F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21" autoAdjust="0"/>
    <p:restoredTop sz="99820" autoAdjust="0"/>
  </p:normalViewPr>
  <p:slideViewPr>
    <p:cSldViewPr snapToGrid="0">
      <p:cViewPr>
        <p:scale>
          <a:sx n="67" d="100"/>
          <a:sy n="67" d="100"/>
        </p:scale>
        <p:origin x="-408" y="180"/>
      </p:cViewPr>
      <p:guideLst>
        <p:guide orient="horz" pos="2592"/>
        <p:guide pos="51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346836"/>
            <a:ext cx="123444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322446"/>
            <a:ext cx="123444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6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4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15" y="438150"/>
            <a:ext cx="3549015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0" y="438150"/>
            <a:ext cx="10441305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0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8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8" y="2051686"/>
            <a:ext cx="1419606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8" y="5507356"/>
            <a:ext cx="1419606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5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190750"/>
            <a:ext cx="699516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190750"/>
            <a:ext cx="699516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438150"/>
            <a:ext cx="1419606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5" y="2017396"/>
            <a:ext cx="6963012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5" y="3006090"/>
            <a:ext cx="696301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0" y="2017396"/>
            <a:ext cx="699730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0" y="3006090"/>
            <a:ext cx="699730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5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548640"/>
            <a:ext cx="5308520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184911"/>
            <a:ext cx="833247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468880"/>
            <a:ext cx="5308520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0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548640"/>
            <a:ext cx="5308520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1184911"/>
            <a:ext cx="833247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468880"/>
            <a:ext cx="5308520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8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1570" y="438150"/>
            <a:ext cx="1419606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570" y="2190750"/>
            <a:ext cx="1419606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0" y="7627621"/>
            <a:ext cx="37033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FF2BA-9EC6-4C18-B07A-1E111E2524DF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2110" y="7627621"/>
            <a:ext cx="55549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4310" y="7627621"/>
            <a:ext cx="37033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4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FB7D926C-FB10-44DD-BAEE-BAD9A33CE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4" r="52854" b="38545"/>
          <a:stretch/>
        </p:blipFill>
        <p:spPr>
          <a:xfrm>
            <a:off x="-1947" y="633371"/>
            <a:ext cx="6942678" cy="70269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517DF4F-FE43-4C15-9221-E61CB123F4B3}"/>
              </a:ext>
            </a:extLst>
          </p:cNvPr>
          <p:cNvSpPr/>
          <p:nvPr/>
        </p:nvSpPr>
        <p:spPr>
          <a:xfrm>
            <a:off x="0" y="-10438"/>
            <a:ext cx="16459200" cy="656136"/>
          </a:xfrm>
          <a:prstGeom prst="rect">
            <a:avLst/>
          </a:prstGeom>
          <a:solidFill>
            <a:srgbClr val="A6D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CF406CE-7AF1-4B40-8315-14F0773154F6}"/>
              </a:ext>
            </a:extLst>
          </p:cNvPr>
          <p:cNvSpPr/>
          <p:nvPr/>
        </p:nvSpPr>
        <p:spPr>
          <a:xfrm>
            <a:off x="10248121" y="2499050"/>
            <a:ext cx="1667193" cy="1404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8FE8FE24-49E8-43BB-94A7-9F297F28F0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0" t="18338" r="2181" b="42056"/>
          <a:stretch/>
        </p:blipFill>
        <p:spPr>
          <a:xfrm>
            <a:off x="6938784" y="666576"/>
            <a:ext cx="3919717" cy="377842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D5E97CCD-E6F6-47C7-ACBF-51EBCCD7E1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0" t="59508" r="2181" b="886"/>
          <a:stretch/>
        </p:blipFill>
        <p:spPr>
          <a:xfrm>
            <a:off x="6938783" y="4419599"/>
            <a:ext cx="3919717" cy="3810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7749DD-3267-4A8D-B42B-A9DF09FD4C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5" r="13825" b="91169"/>
          <a:stretch/>
        </p:blipFill>
        <p:spPr>
          <a:xfrm>
            <a:off x="4766839" y="-24967"/>
            <a:ext cx="5030932" cy="605626"/>
          </a:xfrm>
          <a:prstGeom prst="rect">
            <a:avLst/>
          </a:prstGeom>
          <a:ln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E549B51-4DF4-4FB9-B87A-F73D92FFE4BB}"/>
              </a:ext>
            </a:extLst>
          </p:cNvPr>
          <p:cNvSpPr/>
          <p:nvPr/>
        </p:nvSpPr>
        <p:spPr>
          <a:xfrm>
            <a:off x="10858501" y="833680"/>
            <a:ext cx="5615042" cy="656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algn="ctr"/>
            <a:r>
              <a:rPr lang="en-US" sz="2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Sabtu</a:t>
            </a:r>
            <a:r>
              <a:rPr lang="en-US" sz="20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06 </a:t>
            </a:r>
            <a:r>
              <a:rPr lang="en-US" sz="2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Februari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  <a:p>
            <a:pPr algn="ctr"/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PUKUL 09.00 WITA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12625D-800F-488A-89A8-A31673397D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966" y="1669870"/>
            <a:ext cx="5620534" cy="42875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5BC78E5-A855-4D25-B693-E1540A9A1F5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049" y="6818626"/>
            <a:ext cx="1183088" cy="61062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E47B0A3-BFC5-42B6-B1C0-99044A9CFC32}"/>
              </a:ext>
            </a:extLst>
          </p:cNvPr>
          <p:cNvGrpSpPr/>
          <p:nvPr/>
        </p:nvGrpSpPr>
        <p:grpSpPr>
          <a:xfrm>
            <a:off x="12555302" y="6011588"/>
            <a:ext cx="2766720" cy="1447640"/>
            <a:chOff x="12343338" y="5759298"/>
            <a:chExt cx="2766720" cy="144764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5B27A5A9-02F8-4F7B-A487-E2B04BDE9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247505" y="5759298"/>
              <a:ext cx="856692" cy="72907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204C5986-08C3-4320-90EE-C57FDD773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4733" y="5806186"/>
              <a:ext cx="885325" cy="64554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EA53474-FD50-4C64-B8D3-D07DE3B40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98677" y="6561392"/>
              <a:ext cx="1426056" cy="6455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748C1651-2455-4661-90AE-A1D18950D980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40"/>
            <a:stretch/>
          </p:blipFill>
          <p:spPr>
            <a:xfrm>
              <a:off x="12343338" y="5784527"/>
              <a:ext cx="771635" cy="757533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18281F2-9E25-4864-9E33-1926D1FC027F}"/>
              </a:ext>
            </a:extLst>
          </p:cNvPr>
          <p:cNvSpPr txBox="1"/>
          <p:nvPr/>
        </p:nvSpPr>
        <p:spPr>
          <a:xfrm>
            <a:off x="10966821" y="7382737"/>
            <a:ext cx="5390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524000" algn="l"/>
              </a:tabLst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Center	: 0811 5004 474 / 0511 5911968</a:t>
            </a:r>
          </a:p>
          <a:p>
            <a:pPr>
              <a:tabLst>
                <a:tab pos="1524000" algn="l"/>
              </a:tabLst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	: bpbdprovkalsel@gmail.com</a:t>
            </a:r>
          </a:p>
          <a:p>
            <a:pPr>
              <a:tabLst>
                <a:tab pos="1524000" algn="l"/>
              </a:tabLst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            : https://bpbd.kalselprov.go.id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067E1B01-314A-4CE4-91D8-477DA6564AF2}"/>
              </a:ext>
            </a:extLst>
          </p:cNvPr>
          <p:cNvSpPr/>
          <p:nvPr/>
        </p:nvSpPr>
        <p:spPr>
          <a:xfrm>
            <a:off x="828265" y="2278668"/>
            <a:ext cx="1755909" cy="21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7.587 KK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24.147 Jiwa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  </a:t>
            </a:r>
            <a:r>
              <a:rPr lang="en-US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Pengungsi</a:t>
            </a:r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067E1B01-314A-4CE4-91D8-477DA6564AF2}"/>
              </a:ext>
            </a:extLst>
          </p:cNvPr>
          <p:cNvSpPr/>
          <p:nvPr/>
        </p:nvSpPr>
        <p:spPr>
          <a:xfrm>
            <a:off x="1026715" y="3351121"/>
            <a:ext cx="1253047" cy="21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29.062 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88.321 </a:t>
            </a:r>
            <a:r>
              <a:rPr lang="en-US" sz="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Jiwa</a:t>
            </a:r>
            <a:endParaRPr lang="en-US" sz="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9.326</a:t>
            </a:r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Pengungsi</a:t>
            </a:r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067E1B01-314A-4CE4-91D8-477DA6564AF2}"/>
              </a:ext>
            </a:extLst>
          </p:cNvPr>
          <p:cNvSpPr/>
          <p:nvPr/>
        </p:nvSpPr>
        <p:spPr>
          <a:xfrm>
            <a:off x="1019094" y="4378838"/>
            <a:ext cx="1253047" cy="21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1.582 KK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4.774 Jiwa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067E1B01-314A-4CE4-91D8-477DA6564AF2}"/>
              </a:ext>
            </a:extLst>
          </p:cNvPr>
          <p:cNvSpPr/>
          <p:nvPr/>
        </p:nvSpPr>
        <p:spPr>
          <a:xfrm>
            <a:off x="1019093" y="5542761"/>
            <a:ext cx="1253047" cy="21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4.221 KK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10.534 </a:t>
            </a:r>
            <a:r>
              <a:rPr lang="en-US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Jiwa</a:t>
            </a: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067E1B01-314A-4CE4-91D8-477DA6564AF2}"/>
              </a:ext>
            </a:extLst>
          </p:cNvPr>
          <p:cNvSpPr/>
          <p:nvPr/>
        </p:nvSpPr>
        <p:spPr>
          <a:xfrm>
            <a:off x="5410988" y="1238521"/>
            <a:ext cx="1253047" cy="21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549 KK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1.607 Jiwa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328 </a:t>
            </a:r>
            <a:r>
              <a:rPr lang="en-US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Pengungsi</a:t>
            </a: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067E1B01-314A-4CE4-91D8-477DA6564AF2}"/>
              </a:ext>
            </a:extLst>
          </p:cNvPr>
          <p:cNvSpPr/>
          <p:nvPr/>
        </p:nvSpPr>
        <p:spPr>
          <a:xfrm>
            <a:off x="5410988" y="2274124"/>
            <a:ext cx="1253047" cy="21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18.683 KK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59.196 Jiwa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9.170 </a:t>
            </a:r>
            <a:r>
              <a:rPr lang="en-US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Pengungsi</a:t>
            </a:r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67E1B01-314A-4CE4-91D8-477DA6564AF2}"/>
              </a:ext>
            </a:extLst>
          </p:cNvPr>
          <p:cNvSpPr/>
          <p:nvPr/>
        </p:nvSpPr>
        <p:spPr>
          <a:xfrm>
            <a:off x="5410988" y="3346230"/>
            <a:ext cx="1253047" cy="21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60.654 KK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275.906 </a:t>
            </a:r>
            <a:r>
              <a:rPr lang="en-US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Jiwa</a:t>
            </a:r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82.782 </a:t>
            </a:r>
            <a:r>
              <a:rPr lang="en-US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Pengungsi</a:t>
            </a:r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067E1B01-314A-4CE4-91D8-477DA6564AF2}"/>
              </a:ext>
            </a:extLst>
          </p:cNvPr>
          <p:cNvSpPr/>
          <p:nvPr/>
        </p:nvSpPr>
        <p:spPr>
          <a:xfrm>
            <a:off x="5467616" y="4484521"/>
            <a:ext cx="1253047" cy="168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13.476 KK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42.543 </a:t>
            </a:r>
            <a:r>
              <a:rPr lang="en-US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Jiwa</a:t>
            </a:r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9.814 </a:t>
            </a:r>
            <a:r>
              <a:rPr lang="en-US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Pengungsi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067E1B01-314A-4CE4-91D8-477DA6564AF2}"/>
              </a:ext>
            </a:extLst>
          </p:cNvPr>
          <p:cNvSpPr/>
          <p:nvPr/>
        </p:nvSpPr>
        <p:spPr>
          <a:xfrm>
            <a:off x="5392552" y="5454378"/>
            <a:ext cx="1253047" cy="21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2.144 KK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8.234 Jiwa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7.722 </a:t>
            </a:r>
            <a:r>
              <a:rPr lang="en-US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Pengungsi</a:t>
            </a:r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067E1B01-314A-4CE4-91D8-477DA6564AF2}"/>
              </a:ext>
            </a:extLst>
          </p:cNvPr>
          <p:cNvSpPr/>
          <p:nvPr/>
        </p:nvSpPr>
        <p:spPr>
          <a:xfrm>
            <a:off x="3221969" y="6220710"/>
            <a:ext cx="1253047" cy="21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35.138 KK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108.524 </a:t>
            </a:r>
            <a:r>
              <a:rPr lang="en-US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Jiwa</a:t>
            </a:r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6.514 </a:t>
            </a:r>
            <a:r>
              <a:rPr lang="en-US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Pengungsi</a:t>
            </a:r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7D759F60-DFA9-4A73-8C34-36779BBBFD66}"/>
              </a:ext>
            </a:extLst>
          </p:cNvPr>
          <p:cNvSpPr/>
          <p:nvPr/>
        </p:nvSpPr>
        <p:spPr>
          <a:xfrm>
            <a:off x="4475016" y="7660275"/>
            <a:ext cx="1508608" cy="256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171.036 KK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584.817 Jiwa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237174" y="3547872"/>
            <a:ext cx="872496" cy="45728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12218765" y="3539819"/>
            <a:ext cx="872496" cy="45728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13160947" y="3548655"/>
            <a:ext cx="872496" cy="45728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14103129" y="3539819"/>
            <a:ext cx="872496" cy="45728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5" name="Rounded Rectangle 64"/>
          <p:cNvSpPr/>
          <p:nvPr/>
        </p:nvSpPr>
        <p:spPr>
          <a:xfrm>
            <a:off x="15088893" y="3551939"/>
            <a:ext cx="872496" cy="45728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12233279" y="5435396"/>
            <a:ext cx="872496" cy="45728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14161258" y="5425021"/>
            <a:ext cx="872496" cy="45728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EBD10E02-4348-49A2-8383-93EB619F59CA}"/>
              </a:ext>
            </a:extLst>
          </p:cNvPr>
          <p:cNvSpPr/>
          <p:nvPr/>
        </p:nvSpPr>
        <p:spPr>
          <a:xfrm>
            <a:off x="15105768" y="3681688"/>
            <a:ext cx="855621" cy="164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JALAN RAYA</a:t>
            </a:r>
          </a:p>
          <a:p>
            <a:pPr algn="ctr"/>
            <a:endParaRPr lang="en-US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1.693.295 m2</a:t>
            </a: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EBD10E02-4348-49A2-8383-93EB619F59CA}"/>
              </a:ext>
            </a:extLst>
          </p:cNvPr>
          <p:cNvSpPr/>
          <p:nvPr/>
        </p:nvSpPr>
        <p:spPr>
          <a:xfrm>
            <a:off x="14133357" y="3681688"/>
            <a:ext cx="855621" cy="164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JEMBATAN</a:t>
            </a:r>
          </a:p>
          <a:p>
            <a:pPr algn="ctr"/>
            <a:endParaRPr lang="en-US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D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EBD10E02-4348-49A2-8383-93EB619F59CA}"/>
              </a:ext>
            </a:extLst>
          </p:cNvPr>
          <p:cNvSpPr/>
          <p:nvPr/>
        </p:nvSpPr>
        <p:spPr>
          <a:xfrm>
            <a:off x="13091355" y="3681688"/>
            <a:ext cx="1023756" cy="164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RUMAH TERENDAM</a:t>
            </a:r>
          </a:p>
          <a:p>
            <a:pPr algn="ctr"/>
            <a:endParaRPr lang="en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D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102.340</a:t>
            </a:r>
            <a:endParaRPr lang="en-US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EBD10E02-4348-49A2-8383-93EB619F59CA}"/>
              </a:ext>
            </a:extLst>
          </p:cNvPr>
          <p:cNvSpPr/>
          <p:nvPr/>
        </p:nvSpPr>
        <p:spPr>
          <a:xfrm>
            <a:off x="12229548" y="3676956"/>
            <a:ext cx="855621" cy="164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TEMPAT IBADAH</a:t>
            </a:r>
          </a:p>
          <a:p>
            <a:pPr algn="ctr"/>
            <a:endParaRPr lang="en-US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847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EBD10E02-4348-49A2-8383-93EB619F59CA}"/>
              </a:ext>
            </a:extLst>
          </p:cNvPr>
          <p:cNvSpPr/>
          <p:nvPr/>
        </p:nvSpPr>
        <p:spPr>
          <a:xfrm>
            <a:off x="11245611" y="3694211"/>
            <a:ext cx="855621" cy="164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</a:p>
          <a:p>
            <a:pPr algn="ctr"/>
            <a:endParaRPr lang="en-US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1.418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EBD10E02-4348-49A2-8383-93EB619F59CA}"/>
              </a:ext>
            </a:extLst>
          </p:cNvPr>
          <p:cNvSpPr/>
          <p:nvPr/>
        </p:nvSpPr>
        <p:spPr>
          <a:xfrm>
            <a:off x="12226288" y="5558206"/>
            <a:ext cx="855621" cy="164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KORBAN HILANG</a:t>
            </a:r>
          </a:p>
          <a:p>
            <a:pPr algn="ctr"/>
            <a:endParaRPr lang="en-US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EBD10E02-4348-49A2-8383-93EB619F59CA}"/>
              </a:ext>
            </a:extLst>
          </p:cNvPr>
          <p:cNvSpPr/>
          <p:nvPr/>
        </p:nvSpPr>
        <p:spPr>
          <a:xfrm>
            <a:off x="14059044" y="5607924"/>
            <a:ext cx="1086266" cy="164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KORBAN MENINGGAL</a:t>
            </a:r>
          </a:p>
          <a:p>
            <a:pPr algn="ctr"/>
            <a:endParaRPr lang="en-US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067E1B01-314A-4CE4-91D8-477DA6564AF2}"/>
              </a:ext>
            </a:extLst>
          </p:cNvPr>
          <p:cNvSpPr/>
          <p:nvPr/>
        </p:nvSpPr>
        <p:spPr>
          <a:xfrm>
            <a:off x="6999940" y="2378402"/>
            <a:ext cx="1630636" cy="178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 KABUPATEN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LUAS TERDAMPAK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94.558 Ha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067E1B01-314A-4CE4-91D8-477DA6564AF2}"/>
              </a:ext>
            </a:extLst>
          </p:cNvPr>
          <p:cNvSpPr/>
          <p:nvPr/>
        </p:nvSpPr>
        <p:spPr>
          <a:xfrm>
            <a:off x="9019022" y="2531010"/>
            <a:ext cx="1630636" cy="178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  KABUPATEN     </a:t>
            </a:r>
            <a:endParaRPr lang="en-US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1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</a:t>
            </a:r>
            <a:endParaRPr lang="en-US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  KECAMATAN    </a:t>
            </a:r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</a:t>
            </a:r>
            <a:r>
              <a:rPr lang="en-US" sz="1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</a:t>
            </a:r>
            <a:endParaRPr lang="en-US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  DESA             </a:t>
            </a:r>
            <a:endParaRPr lang="en-US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330 </a:t>
            </a:r>
            <a:r>
              <a:rPr lang="en-US" sz="1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</a:t>
            </a:r>
            <a:endParaRPr lang="en-US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TERDAMPAK</a:t>
            </a:r>
          </a:p>
          <a:p>
            <a:pPr algn="ct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8.926 Orang</a:t>
            </a:r>
          </a:p>
          <a:p>
            <a:pPr algn="ctr"/>
            <a:r>
              <a:rPr lang="en-US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KERUGIAN  </a:t>
            </a:r>
            <a:r>
              <a:rPr lang="en-US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ct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Rp. 105.192.845.600 </a:t>
            </a:r>
          </a:p>
          <a:p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067E1B01-314A-4CE4-91D8-477DA6564AF2}"/>
              </a:ext>
            </a:extLst>
          </p:cNvPr>
          <p:cNvSpPr/>
          <p:nvPr/>
        </p:nvSpPr>
        <p:spPr>
          <a:xfrm>
            <a:off x="9036985" y="6188038"/>
            <a:ext cx="1630636" cy="178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A4198E5-4969-4B52-8148-DE0185926EC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137" y="6091137"/>
            <a:ext cx="590613" cy="737275"/>
          </a:xfrm>
          <a:prstGeom prst="rect">
            <a:avLst/>
          </a:prstGeom>
        </p:spPr>
      </p:pic>
      <p:pic>
        <p:nvPicPr>
          <p:cNvPr id="1028" name="Picture 4" descr="Kementerian Sosial Republik Indonesia - Wikipedia bahasa Indonesia,  ensiklopedia bebas">
            <a:extLst>
              <a:ext uri="{FF2B5EF4-FFF2-40B4-BE49-F238E27FC236}">
                <a16:creationId xmlns:a16="http://schemas.microsoft.com/office/drawing/2014/main" xmlns="" id="{B5ACDFDC-A043-4EC2-9736-CC691B248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430" y="6769544"/>
            <a:ext cx="829646" cy="67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D278F34F-CAEE-40EF-B4A5-C837DA07B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400" y="6064289"/>
            <a:ext cx="541262" cy="75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984C76F-A6A6-42D5-900B-F4D09F6CB4B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17" y="6036817"/>
            <a:ext cx="764717" cy="764717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067E1B01-314A-4CE4-91D8-477DA6564AF2}"/>
              </a:ext>
            </a:extLst>
          </p:cNvPr>
          <p:cNvSpPr/>
          <p:nvPr/>
        </p:nvSpPr>
        <p:spPr>
          <a:xfrm>
            <a:off x="1019097" y="1234933"/>
            <a:ext cx="1253043" cy="21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3.194 KK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9.937 </a:t>
            </a:r>
            <a:r>
              <a:rPr lang="en-US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Jiwa</a:t>
            </a: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125E8EF8-FB99-4E43-80EF-6CD22DF9BBC6}"/>
              </a:ext>
            </a:extLst>
          </p:cNvPr>
          <p:cNvSpPr/>
          <p:nvPr/>
        </p:nvSpPr>
        <p:spPr>
          <a:xfrm>
            <a:off x="7189357" y="6011588"/>
            <a:ext cx="1298408" cy="911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 SELURUH KERUGIAN</a:t>
            </a:r>
            <a:endParaRPr lang="en-US" sz="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1.456.975.100</a:t>
            </a:r>
            <a:endParaRPr lang="en-US" sz="10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6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6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E5138C-F49E-40EE-861F-601592B5F1CE}"/>
              </a:ext>
            </a:extLst>
          </p:cNvPr>
          <p:cNvSpPr/>
          <p:nvPr/>
        </p:nvSpPr>
        <p:spPr>
          <a:xfrm>
            <a:off x="1009449" y="7564459"/>
            <a:ext cx="1030687" cy="171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PENGUNGSI</a:t>
            </a:r>
            <a:endParaRPr lang="en-ID" sz="12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0BDC30B8-702C-4039-8971-35B6DA385517}"/>
              </a:ext>
            </a:extLst>
          </p:cNvPr>
          <p:cNvSpPr/>
          <p:nvPr/>
        </p:nvSpPr>
        <p:spPr>
          <a:xfrm>
            <a:off x="1010179" y="7742636"/>
            <a:ext cx="1030687" cy="171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885950" algn="l"/>
              </a:tabLst>
            </a:pPr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 YANG MASIH MENGUNGSI</a:t>
            </a:r>
            <a:endParaRPr lang="en-ID" sz="120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3039A4A9-8875-4BB0-89BB-51D5FE6B6E42}"/>
              </a:ext>
            </a:extLst>
          </p:cNvPr>
          <p:cNvSpPr/>
          <p:nvPr/>
        </p:nvSpPr>
        <p:spPr>
          <a:xfrm>
            <a:off x="2050949" y="7744683"/>
            <a:ext cx="1030687" cy="171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67.348</a:t>
            </a:r>
            <a:endParaRPr lang="en-US" sz="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D" sz="7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7192DE24-CA36-49D1-A51D-1817029C254E}"/>
              </a:ext>
            </a:extLst>
          </p:cNvPr>
          <p:cNvSpPr/>
          <p:nvPr/>
        </p:nvSpPr>
        <p:spPr>
          <a:xfrm>
            <a:off x="2050950" y="7566840"/>
            <a:ext cx="1030687" cy="171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125.656</a:t>
            </a:r>
            <a:endParaRPr lang="en-ID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53994850-3935-4D29-A40B-F461D3C336EF}"/>
              </a:ext>
            </a:extLst>
          </p:cNvPr>
          <p:cNvSpPr/>
          <p:nvPr/>
        </p:nvSpPr>
        <p:spPr>
          <a:xfrm>
            <a:off x="1012022" y="7924976"/>
            <a:ext cx="1030687" cy="171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797050" algn="l"/>
              </a:tabLst>
            </a:pPr>
            <a:endParaRPr lang="en-US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797050" algn="l"/>
              </a:tabLst>
            </a:pPr>
            <a:endParaRPr lang="en-US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797050" algn="l"/>
              </a:tabLst>
            </a:pPr>
            <a:endParaRPr lang="en-US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797050" algn="l"/>
              </a:tabLst>
            </a:pPr>
            <a:r>
              <a:rPr lang="en-US" sz="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 PENGUNGSI </a:t>
            </a:r>
          </a:p>
          <a:p>
            <a:pPr>
              <a:tabLst>
                <a:tab pos="1797050" algn="l"/>
              </a:tabLst>
            </a:pPr>
            <a:r>
              <a:rPr lang="en-US" sz="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KEMBALI</a:t>
            </a:r>
          </a:p>
          <a:p>
            <a:pPr algn="ctr"/>
            <a:endParaRPr lang="en-ID" sz="105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C90120BC-DB78-461D-9942-129304CC2C2B}"/>
              </a:ext>
            </a:extLst>
          </p:cNvPr>
          <p:cNvSpPr/>
          <p:nvPr/>
        </p:nvSpPr>
        <p:spPr>
          <a:xfrm>
            <a:off x="2052792" y="7927817"/>
            <a:ext cx="1030687" cy="171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58.308</a:t>
            </a:r>
            <a:endParaRPr lang="en-ID" dirty="0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2EF787CC-EC5E-4072-8D94-2F4AF9F4A8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92" r="77474"/>
          <a:stretch/>
        </p:blipFill>
        <p:spPr>
          <a:xfrm>
            <a:off x="20806" y="6644287"/>
            <a:ext cx="6917977" cy="1578025"/>
          </a:xfrm>
          <a:prstGeom prst="rect">
            <a:avLst/>
          </a:prstGeom>
        </p:spPr>
      </p:pic>
      <p:sp>
        <p:nvSpPr>
          <p:cNvPr id="9" name="Arrow: Pentagon 8">
            <a:extLst>
              <a:ext uri="{FF2B5EF4-FFF2-40B4-BE49-F238E27FC236}">
                <a16:creationId xmlns:a16="http://schemas.microsoft.com/office/drawing/2014/main" xmlns="" id="{7DEC677F-630B-4526-A9C4-6F4935026B82}"/>
              </a:ext>
            </a:extLst>
          </p:cNvPr>
          <p:cNvSpPr/>
          <p:nvPr/>
        </p:nvSpPr>
        <p:spPr>
          <a:xfrm>
            <a:off x="74909" y="6603479"/>
            <a:ext cx="2168831" cy="700921"/>
          </a:xfrm>
          <a:prstGeom prst="homePlate">
            <a:avLst/>
          </a:prstGeom>
          <a:solidFill>
            <a:srgbClr val="040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TOTAL PENGUNGSI</a:t>
            </a:r>
          </a:p>
          <a:p>
            <a:pPr algn="ctr"/>
            <a:r>
              <a:rPr lang="en-ID" sz="1600" dirty="0"/>
              <a:t>135.656</a:t>
            </a:r>
          </a:p>
        </p:txBody>
      </p:sp>
      <p:sp>
        <p:nvSpPr>
          <p:cNvPr id="85" name="Arrow: Pentagon 84">
            <a:extLst>
              <a:ext uri="{FF2B5EF4-FFF2-40B4-BE49-F238E27FC236}">
                <a16:creationId xmlns:a16="http://schemas.microsoft.com/office/drawing/2014/main" xmlns="" id="{BBAA697C-CB16-481C-8F17-8031077BF385}"/>
              </a:ext>
            </a:extLst>
          </p:cNvPr>
          <p:cNvSpPr/>
          <p:nvPr/>
        </p:nvSpPr>
        <p:spPr>
          <a:xfrm>
            <a:off x="4729836" y="6634436"/>
            <a:ext cx="2259040" cy="700921"/>
          </a:xfrm>
          <a:prstGeom prst="homePlate">
            <a:avLst/>
          </a:prstGeom>
          <a:solidFill>
            <a:srgbClr val="040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JUMLAH YANG </a:t>
            </a:r>
          </a:p>
          <a:p>
            <a:pPr algn="ctr"/>
            <a:r>
              <a:rPr lang="en-US" sz="1400" dirty="0"/>
              <a:t>MASIH MENGUNGSI</a:t>
            </a:r>
          </a:p>
          <a:p>
            <a:pPr algn="ctr"/>
            <a:r>
              <a:rPr lang="en-ID" sz="1600" dirty="0" smtClean="0"/>
              <a:t>20.346</a:t>
            </a:r>
            <a:endParaRPr lang="en-ID" sz="1600" dirty="0"/>
          </a:p>
        </p:txBody>
      </p:sp>
      <p:sp>
        <p:nvSpPr>
          <p:cNvPr id="87" name="Arrow: Pentagon 86">
            <a:extLst>
              <a:ext uri="{FF2B5EF4-FFF2-40B4-BE49-F238E27FC236}">
                <a16:creationId xmlns:a16="http://schemas.microsoft.com/office/drawing/2014/main" xmlns="" id="{0CA99CFD-8558-4AE7-8CCC-5E4DE38C4B3B}"/>
              </a:ext>
            </a:extLst>
          </p:cNvPr>
          <p:cNvSpPr/>
          <p:nvPr/>
        </p:nvSpPr>
        <p:spPr>
          <a:xfrm>
            <a:off x="2272770" y="6643875"/>
            <a:ext cx="2408680" cy="700921"/>
          </a:xfrm>
          <a:prstGeom prst="homePlate">
            <a:avLst/>
          </a:prstGeom>
          <a:solidFill>
            <a:srgbClr val="040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JUMLAH PENGUNGSI </a:t>
            </a:r>
          </a:p>
          <a:p>
            <a:pPr algn="ctr"/>
            <a:r>
              <a:rPr lang="en-US" sz="1400" dirty="0"/>
              <a:t>YANG KEMBALI</a:t>
            </a:r>
          </a:p>
          <a:p>
            <a:pPr algn="ctr"/>
            <a:r>
              <a:rPr lang="en-ID" sz="1600" dirty="0" smtClean="0"/>
              <a:t>115.310</a:t>
            </a:r>
            <a:endParaRPr lang="en-ID" sz="1600" dirty="0"/>
          </a:p>
        </p:txBody>
      </p:sp>
      <p:sp>
        <p:nvSpPr>
          <p:cNvPr id="89" name="Arrow: Pentagon 88">
            <a:extLst>
              <a:ext uri="{FF2B5EF4-FFF2-40B4-BE49-F238E27FC236}">
                <a16:creationId xmlns:a16="http://schemas.microsoft.com/office/drawing/2014/main" xmlns="" id="{3439750E-CC61-4E4A-84B3-3443A3C8FDD9}"/>
              </a:ext>
            </a:extLst>
          </p:cNvPr>
          <p:cNvSpPr/>
          <p:nvPr/>
        </p:nvSpPr>
        <p:spPr>
          <a:xfrm>
            <a:off x="101600" y="7395690"/>
            <a:ext cx="6898340" cy="700921"/>
          </a:xfrm>
          <a:prstGeom prst="homePlate">
            <a:avLst/>
          </a:prstGeom>
          <a:solidFill>
            <a:srgbClr val="040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TOTAL KORBAN TERDAMPAK</a:t>
            </a:r>
          </a:p>
          <a:p>
            <a:pPr algn="ctr"/>
            <a:r>
              <a:rPr lang="en-US" dirty="0"/>
              <a:t>176.290 KK              633.723 JIWA</a:t>
            </a:r>
            <a:endParaRPr lang="en-ID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905" y="4488384"/>
            <a:ext cx="727076" cy="727076"/>
          </a:xfrm>
          <a:prstGeom prst="rect">
            <a:avLst/>
          </a:prstGeom>
        </p:spPr>
      </p:pic>
      <p:sp>
        <p:nvSpPr>
          <p:cNvPr id="68" name="Rounded Rectangle 67"/>
          <p:cNvSpPr/>
          <p:nvPr/>
        </p:nvSpPr>
        <p:spPr>
          <a:xfrm>
            <a:off x="15394195" y="5435395"/>
            <a:ext cx="872496" cy="45728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800" b="1" dirty="0" err="1">
                <a:latin typeface="Arial" pitchFamily="34" charset="0"/>
                <a:cs typeface="Arial" pitchFamily="34" charset="0"/>
              </a:rPr>
              <a:t>Sarana</a:t>
            </a:r>
            <a:r>
              <a:rPr lang="en-ID" sz="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800" b="1" dirty="0" err="1">
                <a:latin typeface="Arial" pitchFamily="34" charset="0"/>
                <a:cs typeface="Arial" pitchFamily="34" charset="0"/>
              </a:rPr>
              <a:t>Kesehatan</a:t>
            </a:r>
            <a:endParaRPr lang="en-ID" sz="8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ID" sz="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D" sz="800" b="1" dirty="0">
                <a:latin typeface="Arial" pitchFamily="34" charset="0"/>
                <a:cs typeface="Arial" pitchFamily="34" charset="0"/>
              </a:rPr>
              <a:t>134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F771F55-94D8-4D7C-9886-22C8600FFE49}"/>
              </a:ext>
            </a:extLst>
          </p:cNvPr>
          <p:cNvSpPr/>
          <p:nvPr/>
        </p:nvSpPr>
        <p:spPr>
          <a:xfrm>
            <a:off x="9190117" y="5320180"/>
            <a:ext cx="1311578" cy="6001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001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PERKEBUNAN </a:t>
            </a:r>
          </a:p>
          <a:p>
            <a:pPr algn="ctr"/>
            <a:r>
              <a:rPr lang="en-US" sz="11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 PETERNAKAN </a:t>
            </a:r>
          </a:p>
          <a:p>
            <a:pPr algn="ctr"/>
            <a:r>
              <a:rPr lang="en-US" sz="11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TERDAMPAK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E9893-7282-48FC-B908-A87FA54C9E42}"/>
              </a:ext>
            </a:extLst>
          </p:cNvPr>
          <p:cNvSpPr/>
          <p:nvPr/>
        </p:nvSpPr>
        <p:spPr>
          <a:xfrm>
            <a:off x="9196806" y="6036817"/>
            <a:ext cx="1298408" cy="911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 SELURUH KERUGIAN PERKEBUNAN</a:t>
            </a:r>
            <a:endParaRPr lang="en-US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7.144.480.000</a:t>
            </a:r>
            <a:endParaRPr 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6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6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E5F4AC98-89CB-4EBE-930F-4A77C12CB5EC}"/>
              </a:ext>
            </a:extLst>
          </p:cNvPr>
          <p:cNvSpPr/>
          <p:nvPr/>
        </p:nvSpPr>
        <p:spPr>
          <a:xfrm>
            <a:off x="9181412" y="6604962"/>
            <a:ext cx="1298408" cy="911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 SELURUH KERUGIAN PETERNAKAN</a:t>
            </a:r>
            <a:endParaRPr lang="en-US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8.388.595.000</a:t>
            </a:r>
            <a:endParaRPr 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6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6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06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1991</TotalTime>
  <Words>181</Words>
  <Application>Microsoft Office PowerPoint</Application>
  <PresentationFormat>Custom</PresentationFormat>
  <Paragraphs>119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147</cp:revision>
  <dcterms:created xsi:type="dcterms:W3CDTF">2021-01-22T06:08:54Z</dcterms:created>
  <dcterms:modified xsi:type="dcterms:W3CDTF">2021-02-06T03:19:23Z</dcterms:modified>
</cp:coreProperties>
</file>